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</p:sldIdLst>
  <p:sldSz cy="40233600" cx="31089600"/>
  <p:notesSz cx="7099300" cy="10234600"/>
  <p:embeddedFontLst>
    <p:embeddedFont>
      <p:font typeface="Arial Narrow"/>
      <p:regular r:id="rId7"/>
      <p:bold r:id="rId8"/>
      <p:italic r:id="rId9"/>
      <p:boldItalic r:id="rId10"/>
    </p:embeddedFont>
    <p:embeddedFont>
      <p:font typeface="Arial Black"/>
      <p:regular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700">
          <p15:clr>
            <a:srgbClr val="A4A3A4"/>
          </p15:clr>
        </p15:guide>
        <p15:guide id="2" orient="horz" pos="24793">
          <p15:clr>
            <a:srgbClr val="A4A3A4"/>
          </p15:clr>
        </p15:guide>
        <p15:guide id="3" pos="418">
          <p15:clr>
            <a:srgbClr val="A4A3A4"/>
          </p15:clr>
        </p15:guide>
        <p15:guide id="4" pos="6447">
          <p15:clr>
            <a:srgbClr val="A4A3A4"/>
          </p15:clr>
        </p15:guide>
        <p15:guide id="5" pos="6762">
          <p15:clr>
            <a:srgbClr val="A4A3A4"/>
          </p15:clr>
        </p15:guide>
        <p15:guide id="6" pos="19135">
          <p15:clr>
            <a:srgbClr val="A4A3A4"/>
          </p15:clr>
        </p15:guide>
        <p15:guide id="7" pos="12791">
          <p15:clr>
            <a:srgbClr val="A4A3A4"/>
          </p15:clr>
        </p15:guide>
        <p15:guide id="8" pos="13106">
          <p15:clr>
            <a:srgbClr val="A4A3A4"/>
          </p15:clr>
        </p15:guide>
      </p15:sldGuideLst>
    </p:ext>
    <p:ext uri="GoogleSlidesCustomDataVersion2">
      <go:slidesCustomData xmlns:go="http://customooxmlschemas.google.com/" r:id="rId12" roundtripDataSignature="AMtx7mi6pGC3jROvoXgvicAl1VJy2k2f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700" orient="horz"/>
        <p:guide pos="24793" orient="horz"/>
        <p:guide pos="418"/>
        <p:guide pos="6447"/>
        <p:guide pos="6762"/>
        <p:guide pos="19135"/>
        <p:guide pos="12791"/>
        <p:guide pos="1310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rialBlack-regular.fntdata"/><Relationship Id="rId10" Type="http://schemas.openxmlformats.org/officeDocument/2006/relationships/font" Target="fonts/ArialNarrow-boldItalic.fntdata"/><Relationship Id="rId12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ArialNarrow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ArialNarrow-regular.fntdata"/><Relationship Id="rId8" Type="http://schemas.openxmlformats.org/officeDocument/2006/relationships/font" Target="fonts/ArialNarrow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6363" cy="51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1294" y="0"/>
            <a:ext cx="3076363" cy="51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068513" y="768350"/>
            <a:ext cx="2962275" cy="38369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721106"/>
            <a:ext cx="3076363" cy="511731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/>
          <p:nvPr>
            <p:ph idx="12" type="sldNum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1:notes"/>
          <p:cNvSpPr/>
          <p:nvPr>
            <p:ph idx="2" type="sldImg"/>
          </p:nvPr>
        </p:nvSpPr>
        <p:spPr>
          <a:xfrm>
            <a:off x="2068513" y="768350"/>
            <a:ext cx="2962275" cy="38369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  <a:noFill/>
          <a:ln>
            <a:noFill/>
          </a:ln>
        </p:spPr>
        <p:txBody>
          <a:bodyPr anchorCtr="0" anchor="t" bIns="49500" lIns="99025" spcFirstLastPara="1" rIns="99025" wrap="square" tIns="49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2332029" y="12499260"/>
            <a:ext cx="26425542" cy="8622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37050" lIns="74150" spcFirstLastPara="1" rIns="74150" wrap="square" tIns="37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4664058" y="22798508"/>
            <a:ext cx="21761486" cy="10283280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1pPr>
            <a:lvl2pPr lvl="1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2pPr>
            <a:lvl3pPr lvl="2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3pPr>
            <a:lvl4pPr lvl="3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4pPr>
            <a:lvl5pPr lvl="4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5pPr>
            <a:lvl6pPr lvl="5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6pPr>
            <a:lvl7pPr lvl="6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7pPr>
            <a:lvl8pPr lvl="7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8pPr>
            <a:lvl9pPr lvl="8" algn="ctr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type="title"/>
          </p:nvPr>
        </p:nvSpPr>
        <p:spPr>
          <a:xfrm>
            <a:off x="680005" y="1023716"/>
            <a:ext cx="29696689" cy="2691466"/>
          </a:xfrm>
          <a:prstGeom prst="rect">
            <a:avLst/>
          </a:prstGeom>
          <a:noFill/>
          <a:ln>
            <a:noFill/>
          </a:ln>
        </p:spPr>
        <p:txBody>
          <a:bodyPr anchorCtr="0" anchor="ctr" bIns="37050" lIns="74150" spcFirstLastPara="1" rIns="74150" wrap="square" tIns="37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" type="body"/>
          </p:nvPr>
        </p:nvSpPr>
        <p:spPr>
          <a:xfrm rot="5400000">
            <a:off x="-11288647" y="17830620"/>
            <a:ext cx="33491629" cy="9554324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 rot="5400000">
            <a:off x="7499840" y="16476740"/>
            <a:ext cx="38329879" cy="7423831"/>
          </a:xfrm>
          <a:prstGeom prst="rect">
            <a:avLst/>
          </a:prstGeom>
          <a:noFill/>
          <a:ln>
            <a:noFill/>
          </a:ln>
        </p:spPr>
        <p:txBody>
          <a:bodyPr anchorCtr="0" anchor="ctr" bIns="37050" lIns="74150" spcFirstLastPara="1" rIns="74150" wrap="square" tIns="37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 rot="5400000">
            <a:off x="-7414312" y="9118033"/>
            <a:ext cx="38329879" cy="22141246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680005" y="1023716"/>
            <a:ext cx="29696689" cy="2691466"/>
          </a:xfrm>
          <a:prstGeom prst="rect">
            <a:avLst/>
          </a:prstGeom>
          <a:noFill/>
          <a:ln>
            <a:noFill/>
          </a:ln>
        </p:spPr>
        <p:txBody>
          <a:bodyPr anchorCtr="0" anchor="ctr" bIns="37050" lIns="74150" spcFirstLastPara="1" rIns="74150" wrap="square" tIns="37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680005" y="5861967"/>
            <a:ext cx="9554324" cy="33491629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455416" y="25853686"/>
            <a:ext cx="26426914" cy="7991010"/>
          </a:xfrm>
          <a:prstGeom prst="rect">
            <a:avLst/>
          </a:prstGeom>
          <a:noFill/>
          <a:ln>
            <a:noFill/>
          </a:ln>
        </p:spPr>
        <p:txBody>
          <a:bodyPr anchorCtr="0" anchor="t" bIns="37050" lIns="74150" spcFirstLastPara="1" rIns="74150" wrap="square" tIns="370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39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2455416" y="17051866"/>
            <a:ext cx="26426914" cy="8801820"/>
          </a:xfrm>
          <a:prstGeom prst="rect">
            <a:avLst/>
          </a:prstGeom>
          <a:noFill/>
          <a:ln>
            <a:noFill/>
          </a:ln>
        </p:spPr>
        <p:txBody>
          <a:bodyPr anchorCtr="0" anchor="b" bIns="370800" lIns="370800" spcFirstLastPara="1" rIns="370800" wrap="square" tIns="3708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/>
            </a:lvl4pPr>
            <a:lvl5pPr indent="-228600" lvl="4" marL="228600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/>
            </a:lvl5pPr>
            <a:lvl6pPr indent="-228600" lvl="5" marL="274320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/>
            </a:lvl6pPr>
            <a:lvl7pPr indent="-228600" lvl="6" marL="320040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/>
            </a:lvl7pPr>
            <a:lvl8pPr indent="-228600" lvl="7" marL="365760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/>
            </a:lvl8pPr>
            <a:lvl9pPr indent="-228600" lvl="8" marL="411480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680005" y="1023716"/>
            <a:ext cx="29696689" cy="2691466"/>
          </a:xfrm>
          <a:prstGeom prst="rect">
            <a:avLst/>
          </a:prstGeom>
          <a:noFill/>
          <a:ln>
            <a:noFill/>
          </a:ln>
        </p:spPr>
        <p:txBody>
          <a:bodyPr anchorCtr="0" anchor="ctr" bIns="37050" lIns="74150" spcFirstLastPara="1" rIns="74150" wrap="square" tIns="37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680004" y="5861967"/>
            <a:ext cx="4710670" cy="33491629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36550" lvl="3" marL="18288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sz="1700"/>
            </a:lvl4pPr>
            <a:lvl5pPr indent="-336550" lvl="4" marL="22860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/>
            </a:lvl5pPr>
            <a:lvl6pPr indent="-336550" lvl="5" marL="27432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/>
            </a:lvl6pPr>
            <a:lvl7pPr indent="-336550" lvl="6" marL="32004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/>
            </a:lvl7pPr>
            <a:lvl8pPr indent="-336550" lvl="7" marL="36576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/>
            </a:lvl8pPr>
            <a:lvl9pPr indent="-336550" lvl="8" marL="41148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/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5522288" y="5861967"/>
            <a:ext cx="4712042" cy="33491629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36550" lvl="3" marL="18288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sz="1700"/>
            </a:lvl4pPr>
            <a:lvl5pPr indent="-336550" lvl="4" marL="22860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/>
            </a:lvl5pPr>
            <a:lvl6pPr indent="-336550" lvl="5" marL="27432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/>
            </a:lvl6pPr>
            <a:lvl7pPr indent="-336550" lvl="6" marL="32004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/>
            </a:lvl7pPr>
            <a:lvl8pPr indent="-336550" lvl="7" marL="36576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/>
            </a:lvl8pPr>
            <a:lvl9pPr indent="-336550" lvl="8" marL="41148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1554686" y="1610977"/>
            <a:ext cx="27980229" cy="6706486"/>
          </a:xfrm>
          <a:prstGeom prst="rect">
            <a:avLst/>
          </a:prstGeom>
          <a:noFill/>
          <a:ln>
            <a:noFill/>
          </a:ln>
        </p:spPr>
        <p:txBody>
          <a:bodyPr anchorCtr="0" anchor="ctr" bIns="37050" lIns="74150" spcFirstLastPara="1" rIns="74150" wrap="square" tIns="37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1554685" y="9005855"/>
            <a:ext cx="13735799" cy="3754213"/>
          </a:xfrm>
          <a:prstGeom prst="rect">
            <a:avLst/>
          </a:prstGeom>
          <a:noFill/>
          <a:ln>
            <a:noFill/>
          </a:ln>
        </p:spPr>
        <p:txBody>
          <a:bodyPr anchorCtr="0" anchor="b" bIns="370800" lIns="370800" spcFirstLastPara="1" rIns="370800" wrap="square" tIns="3708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sz="17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1554685" y="12760068"/>
            <a:ext cx="13735799" cy="23179962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36550" lvl="2" marL="13716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36" name="Google Shape;36;p7"/>
          <p:cNvSpPr txBox="1"/>
          <p:nvPr>
            <p:ph idx="3" type="body"/>
          </p:nvPr>
        </p:nvSpPr>
        <p:spPr>
          <a:xfrm>
            <a:off x="15793632" y="9005855"/>
            <a:ext cx="13741283" cy="3754213"/>
          </a:xfrm>
          <a:prstGeom prst="rect">
            <a:avLst/>
          </a:prstGeom>
          <a:noFill/>
          <a:ln>
            <a:noFill/>
          </a:ln>
        </p:spPr>
        <p:txBody>
          <a:bodyPr anchorCtr="0" anchor="b" bIns="370800" lIns="370800" spcFirstLastPara="1" rIns="370800" wrap="square" tIns="3708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1" sz="17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37" name="Google Shape;37;p7"/>
          <p:cNvSpPr txBox="1"/>
          <p:nvPr>
            <p:ph idx="4" type="body"/>
          </p:nvPr>
        </p:nvSpPr>
        <p:spPr>
          <a:xfrm>
            <a:off x="15793632" y="12760068"/>
            <a:ext cx="13741283" cy="23179962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36550" lvl="2" marL="137160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680005" y="1023716"/>
            <a:ext cx="29696689" cy="2691466"/>
          </a:xfrm>
          <a:prstGeom prst="rect">
            <a:avLst/>
          </a:prstGeom>
          <a:noFill/>
          <a:ln>
            <a:noFill/>
          </a:ln>
        </p:spPr>
        <p:txBody>
          <a:bodyPr anchorCtr="0" anchor="ctr" bIns="37050" lIns="74150" spcFirstLastPara="1" rIns="74150" wrap="square" tIns="37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title"/>
          </p:nvPr>
        </p:nvSpPr>
        <p:spPr>
          <a:xfrm>
            <a:off x="1554686" y="1602106"/>
            <a:ext cx="10227473" cy="6816488"/>
          </a:xfrm>
          <a:prstGeom prst="rect">
            <a:avLst/>
          </a:prstGeom>
          <a:noFill/>
          <a:ln>
            <a:noFill/>
          </a:ln>
        </p:spPr>
        <p:txBody>
          <a:bodyPr anchorCtr="0" anchor="b" bIns="37050" lIns="74150" spcFirstLastPara="1" rIns="74150" wrap="square" tIns="370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12155064" y="1602106"/>
            <a:ext cx="17379851" cy="34337924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44" name="Google Shape;44;p10"/>
          <p:cNvSpPr txBox="1"/>
          <p:nvPr>
            <p:ph idx="2" type="body"/>
          </p:nvPr>
        </p:nvSpPr>
        <p:spPr>
          <a:xfrm>
            <a:off x="1554686" y="8418594"/>
            <a:ext cx="10227473" cy="27521436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indent="-228600" lvl="0" marL="45720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6093984" y="28163698"/>
            <a:ext cx="18653485" cy="3324856"/>
          </a:xfrm>
          <a:prstGeom prst="rect">
            <a:avLst/>
          </a:prstGeom>
          <a:noFill/>
          <a:ln>
            <a:noFill/>
          </a:ln>
        </p:spPr>
        <p:txBody>
          <a:bodyPr anchorCtr="0" anchor="b" bIns="37050" lIns="74150" spcFirstLastPara="1" rIns="74150" wrap="square" tIns="370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1"/>
          <p:cNvSpPr/>
          <p:nvPr>
            <p:ph idx="2" type="pic"/>
          </p:nvPr>
        </p:nvSpPr>
        <p:spPr>
          <a:xfrm>
            <a:off x="6093984" y="3594536"/>
            <a:ext cx="18653485" cy="24139805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6093984" y="31488554"/>
            <a:ext cx="18653485" cy="4721155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indent="-228600" lvl="0" marL="45720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2"/>
            <a:ext cx="31089600" cy="4973091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275" lIns="90575" spcFirstLastPara="1" rIns="90575" wrap="square" tIns="45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662181" y="5867290"/>
            <a:ext cx="9572148" cy="33486306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275" lIns="90575" spcFirstLastPara="1" rIns="90575" wrap="square" tIns="45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2" name="Google Shape;12;p2"/>
          <p:cNvSpPr txBox="1"/>
          <p:nvPr/>
        </p:nvSpPr>
        <p:spPr>
          <a:xfrm>
            <a:off x="662182" y="39655211"/>
            <a:ext cx="2042753" cy="256448"/>
          </a:xfrm>
          <a:prstGeom prst="rect">
            <a:avLst/>
          </a:prstGeom>
          <a:noFill/>
          <a:ln>
            <a:noFill/>
          </a:ln>
        </p:spPr>
        <p:txBody>
          <a:bodyPr anchorCtr="0" anchor="t" bIns="37050" lIns="74150" spcFirstLastPara="1" rIns="74150" wrap="square" tIns="37050">
            <a:spAutoFit/>
          </a:bodyPr>
          <a:lstStyle/>
          <a:p>
            <a:pPr indent="0" lvl="0" marL="0" marR="0" rtl="0" algn="l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TEMPLATE DESIGN © 2008</a:t>
            </a:r>
            <a:endParaRPr/>
          </a:p>
          <a:p>
            <a:pPr indent="0" lvl="0" marL="0" marR="0" rtl="0" algn="l">
              <a:lnSpc>
                <a:spcPct val="6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8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www.PosterPresentations.com</a:t>
            </a:r>
            <a:endParaRPr/>
          </a:p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680005" y="1023716"/>
            <a:ext cx="29696689" cy="2691466"/>
          </a:xfrm>
          <a:prstGeom prst="rect">
            <a:avLst/>
          </a:prstGeom>
          <a:noFill/>
          <a:ln>
            <a:noFill/>
          </a:ln>
        </p:spPr>
        <p:txBody>
          <a:bodyPr anchorCtr="0" anchor="ctr" bIns="37050" lIns="74150" spcFirstLastPara="1" rIns="74150" wrap="square" tIns="370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rgbClr val="F8F8F8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rgbClr val="F8F8F8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rgbClr val="F8F8F8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rgbClr val="F8F8F8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rgbClr val="F8F8F8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rgbClr val="F8F8F8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rgbClr val="F8F8F8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rgbClr val="F8F8F8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rgbClr val="F8F8F8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680005" y="5861967"/>
            <a:ext cx="9554324" cy="33491629"/>
          </a:xfrm>
          <a:prstGeom prst="rect">
            <a:avLst/>
          </a:prstGeom>
          <a:noFill/>
          <a:ln>
            <a:noFill/>
          </a:ln>
        </p:spPr>
        <p:txBody>
          <a:bodyPr anchorCtr="0" anchor="t" bIns="370800" lIns="370800" spcFirstLastPara="1" rIns="370800" wrap="square" tIns="370800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>
            <a:off x="0" y="0"/>
            <a:ext cx="31089600" cy="40233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275" lIns="90575" spcFirstLastPara="1" rIns="90575" wrap="square" tIns="45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20804546" y="5867290"/>
            <a:ext cx="9572148" cy="33486306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275" lIns="90575" spcFirstLastPara="1" rIns="90575" wrap="square" tIns="45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10733364" y="5867290"/>
            <a:ext cx="9570776" cy="33486306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275" lIns="90575" spcFirstLastPara="1" rIns="90575" wrap="square" tIns="45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cxnSp>
        <p:nvCxnSpPr>
          <p:cNvPr id="18" name="Google Shape;18;p2"/>
          <p:cNvCxnSpPr/>
          <p:nvPr/>
        </p:nvCxnSpPr>
        <p:spPr>
          <a:xfrm>
            <a:off x="0" y="4973091"/>
            <a:ext cx="31089600" cy="0"/>
          </a:xfrm>
          <a:prstGeom prst="straightConnector1">
            <a:avLst/>
          </a:prstGeom>
          <a:noFill/>
          <a:ln cap="flat" cmpd="sng" w="2032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png"/><Relationship Id="rId10" Type="http://schemas.openxmlformats.org/officeDocument/2006/relationships/image" Target="../media/image5.png"/><Relationship Id="rId13" Type="http://schemas.openxmlformats.org/officeDocument/2006/relationships/image" Target="../media/image6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hyperlink" Target="https://www.researchgate.net/publication/266483153_Single-Handed_Typing_with_Minimal_Eye_Commitment_A_Text-Entry_Study" TargetMode="External"/><Relationship Id="rId9" Type="http://schemas.openxmlformats.org/officeDocument/2006/relationships/image" Target="../media/image3.png"/><Relationship Id="rId15" Type="http://schemas.openxmlformats.org/officeDocument/2006/relationships/image" Target="../media/image12.png"/><Relationship Id="rId14" Type="http://schemas.openxmlformats.org/officeDocument/2006/relationships/image" Target="../media/image11.png"/><Relationship Id="rId17" Type="http://schemas.openxmlformats.org/officeDocument/2006/relationships/image" Target="../media/image13.png"/><Relationship Id="rId16" Type="http://schemas.openxmlformats.org/officeDocument/2006/relationships/image" Target="../media/image15.png"/><Relationship Id="rId5" Type="http://schemas.openxmlformats.org/officeDocument/2006/relationships/image" Target="../media/image1.png"/><Relationship Id="rId6" Type="http://schemas.openxmlformats.org/officeDocument/2006/relationships/image" Target="../media/image7.png"/><Relationship Id="rId18" Type="http://schemas.openxmlformats.org/officeDocument/2006/relationships/image" Target="../media/image10.png"/><Relationship Id="rId7" Type="http://schemas.openxmlformats.org/officeDocument/2006/relationships/image" Target="../media/image2.png"/><Relationship Id="rId8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"/>
          <p:cNvSpPr txBox="1"/>
          <p:nvPr/>
        </p:nvSpPr>
        <p:spPr>
          <a:xfrm>
            <a:off x="663552" y="5872612"/>
            <a:ext cx="9572148" cy="6288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37050" lIns="74150" spcFirstLastPara="1" rIns="74150" wrap="square" tIns="370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8F8F8"/>
                </a:solidFill>
                <a:latin typeface="Arial Narrow"/>
                <a:ea typeface="Arial Narrow"/>
                <a:cs typeface="Arial Narrow"/>
                <a:sym typeface="Arial Narrow"/>
              </a:rPr>
              <a:t>Introduction</a:t>
            </a:r>
            <a:endParaRPr b="1" sz="3200">
              <a:solidFill>
                <a:srgbClr val="F8F8F8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61" name="Google Shape;61;p1"/>
          <p:cNvSpPr txBox="1"/>
          <p:nvPr/>
        </p:nvSpPr>
        <p:spPr>
          <a:xfrm>
            <a:off x="690850" y="6505100"/>
            <a:ext cx="9490200" cy="108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71450" lIns="371450" spcFirstLastPara="1" rIns="371450" wrap="square" tIns="37145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Promises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understand and improve the user experience of one-handed typing on mobile devices.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Address the lack of comprehensive support for one-handed typing in mobile keyboards.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Obstacles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Issues with current mobile keyboards, such as accidental touch and missed touch, hindering typing efficiency.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Initial prototype design failed to reduce recognition load, indicating room for improvement.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Solutions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Conducted surveys and contextual inquiries to identify user requirements for one-handed typing.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Developed a paper prototype with adjusted key width and revised punctuation keyboard and use simplified user testing and heuristic evaluation to evaluate the design.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Implemented a high-fidelity prototype based on the evaluation and did statistical analysis to test our design.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Takeaways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high-fidelity prototype showed a decrease in typing time in punctuation and emojis, indicating an improvement in efficiency.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study's conclusions suggest a positive direction for developing support features that enhance one-handed typing efficiency on mobile devices.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1"/>
          <p:cNvSpPr txBox="1"/>
          <p:nvPr/>
        </p:nvSpPr>
        <p:spPr>
          <a:xfrm>
            <a:off x="658069" y="16792087"/>
            <a:ext cx="9572148" cy="6288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37050" lIns="74150" spcFirstLastPara="1" rIns="74150" wrap="square" tIns="370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8F8F8"/>
                </a:solidFill>
                <a:latin typeface="Arial Narrow"/>
                <a:ea typeface="Arial Narrow"/>
                <a:cs typeface="Arial Narrow"/>
                <a:sym typeface="Arial Narrow"/>
              </a:rPr>
              <a:t>Current Context of Use</a:t>
            </a:r>
            <a:endParaRPr b="1" sz="3200">
              <a:solidFill>
                <a:srgbClr val="F8F8F8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63" name="Google Shape;63;p1"/>
          <p:cNvSpPr txBox="1"/>
          <p:nvPr/>
        </p:nvSpPr>
        <p:spPr>
          <a:xfrm>
            <a:off x="10734735" y="5872612"/>
            <a:ext cx="9570776" cy="6288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37050" lIns="74150" spcFirstLastPara="1" rIns="74150" wrap="square" tIns="370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8F8F8"/>
                </a:solidFill>
                <a:latin typeface="Arial Narrow"/>
                <a:ea typeface="Arial Narrow"/>
                <a:cs typeface="Arial Narrow"/>
                <a:sym typeface="Arial Narrow"/>
              </a:rPr>
              <a:t>Design and Prototypes</a:t>
            </a:r>
            <a:endParaRPr b="1" sz="3600">
              <a:solidFill>
                <a:srgbClr val="F8F8F8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64" name="Google Shape;64;p1"/>
          <p:cNvSpPr/>
          <p:nvPr/>
        </p:nvSpPr>
        <p:spPr>
          <a:xfrm>
            <a:off x="27242294" y="571502"/>
            <a:ext cx="3427268" cy="3693091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65" name="Google Shape;65;p1"/>
          <p:cNvSpPr/>
          <p:nvPr/>
        </p:nvSpPr>
        <p:spPr>
          <a:xfrm>
            <a:off x="512763" y="457202"/>
            <a:ext cx="26474880" cy="1795135"/>
          </a:xfrm>
          <a:prstGeom prst="rect">
            <a:avLst/>
          </a:prstGeom>
          <a:noFill/>
          <a:ln>
            <a:noFill/>
          </a:ln>
        </p:spPr>
        <p:txBody>
          <a:bodyPr anchorCtr="0" anchor="t" bIns="45600" lIns="91225" spcFirstLastPara="1" rIns="91225" wrap="square" tIns="456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0">
                <a:solidFill>
                  <a:srgbClr val="F8F8F8"/>
                </a:solidFill>
              </a:rPr>
              <a:t>One-Handed Shifted Keyboard</a:t>
            </a:r>
            <a:endParaRPr b="1" sz="7200">
              <a:solidFill>
                <a:srgbClr val="F8F8F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8F8F8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F8F8F8"/>
                </a:solidFill>
                <a:latin typeface="Arial Narrow"/>
                <a:ea typeface="Arial Narrow"/>
                <a:cs typeface="Arial Narrow"/>
                <a:sym typeface="Arial Narrow"/>
              </a:rPr>
              <a:t>Franklin Kong, Yichen Zhong, Daniel Shim, Zirui Zhao, Isaac Tong</a:t>
            </a:r>
            <a:endParaRPr/>
          </a:p>
        </p:txBody>
      </p:sp>
      <p:pic>
        <p:nvPicPr>
          <p:cNvPr descr="E:\ZZZ_poster\ASHG_2010\UM_Logo.png" id="66" name="Google Shape;6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628575" y="3520921"/>
            <a:ext cx="2779713" cy="33226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"/>
          <p:cNvSpPr txBox="1"/>
          <p:nvPr/>
        </p:nvSpPr>
        <p:spPr>
          <a:xfrm>
            <a:off x="20837512" y="5872612"/>
            <a:ext cx="9570900" cy="62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37050" lIns="74150" spcFirstLastPara="1" rIns="74150" wrap="square" tIns="370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8F8F8"/>
                </a:solidFill>
                <a:latin typeface="Arial Narrow"/>
                <a:ea typeface="Arial Narrow"/>
                <a:cs typeface="Arial Narrow"/>
                <a:sym typeface="Arial Narrow"/>
              </a:rPr>
              <a:t>Quantitative </a:t>
            </a:r>
            <a:r>
              <a:rPr b="1" lang="en-US" sz="3600">
                <a:solidFill>
                  <a:srgbClr val="F8F8F8"/>
                </a:solidFill>
                <a:latin typeface="Arial Narrow"/>
                <a:ea typeface="Arial Narrow"/>
                <a:cs typeface="Arial Narrow"/>
                <a:sym typeface="Arial Narrow"/>
              </a:rPr>
              <a:t>User Evaluation</a:t>
            </a:r>
            <a:endParaRPr b="1" sz="3600">
              <a:solidFill>
                <a:srgbClr val="F8F8F8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68" name="Google Shape;68;p1"/>
          <p:cNvSpPr txBox="1"/>
          <p:nvPr/>
        </p:nvSpPr>
        <p:spPr>
          <a:xfrm>
            <a:off x="20762050" y="16792078"/>
            <a:ext cx="9572100" cy="62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37050" lIns="74150" spcFirstLastPara="1" rIns="74150" wrap="square" tIns="370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8F8F8"/>
                </a:solidFill>
                <a:latin typeface="Arial Narrow"/>
                <a:ea typeface="Arial Narrow"/>
                <a:cs typeface="Arial Narrow"/>
                <a:sym typeface="Arial Narrow"/>
              </a:rPr>
              <a:t>Results</a:t>
            </a:r>
            <a:endParaRPr b="1" sz="3200">
              <a:solidFill>
                <a:srgbClr val="F8F8F8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69" name="Google Shape;69;p1"/>
          <p:cNvSpPr txBox="1"/>
          <p:nvPr/>
        </p:nvSpPr>
        <p:spPr>
          <a:xfrm>
            <a:off x="20805916" y="36410277"/>
            <a:ext cx="9572148" cy="6288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37050" lIns="74150" spcFirstLastPara="1" rIns="74150" wrap="square" tIns="370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8F8F8"/>
                </a:solidFill>
                <a:latin typeface="Arial Narrow"/>
                <a:ea typeface="Arial Narrow"/>
                <a:cs typeface="Arial Narrow"/>
                <a:sym typeface="Arial Narrow"/>
              </a:rPr>
              <a:t>References</a:t>
            </a:r>
            <a:endParaRPr b="1" sz="3200">
              <a:solidFill>
                <a:srgbClr val="F8F8F8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20762050" y="37039125"/>
            <a:ext cx="9657900" cy="26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[1] Jorge J. Nicolau, H. 2012. Touch typing using thumbs: understanding the effect of mobility and hand posture. CHI ’12 (2012). https://doi.org/10.1145/2207676.2208661</a:t>
            </a:r>
            <a:endParaRPr sz="3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[2] Pierre Rimoldi Bixio Tarniceriu, Adrian Dillenbourg. 2012. Single-Handed Typing with Minimal Eye Commitment: A Text-Entry Study. (jan 2012). </a:t>
            </a:r>
            <a:r>
              <a:rPr lang="en-US" sz="16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https://www.researchgate.net/publication/266483153_Single-Handed_Typing_with_Minimal_Eye_Commitment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[3] Kunpeng Zhang and Zhigang Deng. 2022. A Comparative Study on Single-Handed Keyboards on Large-Screen Mobile Devices. In Proceedings of the 2022 International Conference on Advanced Visual Interfaces (Frascati, Rome, Italy) (AVI 2022). Association for Computing Machinery, New York, NY, USA, Article 4, 9 pages. https://doi.org/10.1145/3531073.3531075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https://vpcomm.umich.edu/assets/brand/downloads/other-logos/BlockM-rball.png" id="71" name="Google Shape;71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7679079" y="1287975"/>
            <a:ext cx="2710050" cy="182986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"/>
          <p:cNvSpPr txBox="1"/>
          <p:nvPr/>
        </p:nvSpPr>
        <p:spPr>
          <a:xfrm>
            <a:off x="20804950" y="29319560"/>
            <a:ext cx="9572100" cy="62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37050" lIns="74150" spcFirstLastPara="1" rIns="74150" wrap="square" tIns="370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8F8F8"/>
                </a:solidFill>
                <a:latin typeface="Arial Narrow"/>
                <a:ea typeface="Arial Narrow"/>
                <a:cs typeface="Arial Narrow"/>
                <a:sym typeface="Arial Narrow"/>
              </a:rPr>
              <a:t>Takeaways &amp; Future Work</a:t>
            </a:r>
            <a:endParaRPr b="1" sz="3200">
              <a:solidFill>
                <a:srgbClr val="F8F8F8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73" name="Google Shape;73;p1"/>
          <p:cNvSpPr/>
          <p:nvPr/>
        </p:nvSpPr>
        <p:spPr>
          <a:xfrm>
            <a:off x="20786650" y="29948650"/>
            <a:ext cx="9581400" cy="3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Takeaways</a:t>
            </a:r>
            <a:endParaRPr b="1"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1" marL="45289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❑"/>
            </a:pPr>
            <a:r>
              <a:rPr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Improve the signifiers of the key features on our keyboard 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1" marL="45289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mes New Roman"/>
              <a:buChar char="❑"/>
            </a:pPr>
            <a:r>
              <a:rPr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Redesign the textbox to allow easier access with one hand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1" marL="45289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mes New Roman"/>
              <a:buChar char="❑"/>
            </a:pPr>
            <a:r>
              <a:rPr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Create the shifted keyboard for left handed users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1" marL="45289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mes New Roman"/>
              <a:buChar char="❑"/>
            </a:pPr>
            <a:r>
              <a:rPr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Our keyboard design show increase in speed for punctuations and emojis use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"/>
          <p:cNvSpPr txBox="1"/>
          <p:nvPr/>
        </p:nvSpPr>
        <p:spPr>
          <a:xfrm>
            <a:off x="663544" y="33655903"/>
            <a:ext cx="9572100" cy="62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37050" lIns="74150" spcFirstLastPara="1" rIns="74150" wrap="square" tIns="370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8F8F8"/>
                </a:solidFill>
                <a:latin typeface="Arial Narrow"/>
                <a:ea typeface="Arial Narrow"/>
                <a:cs typeface="Arial Narrow"/>
                <a:sym typeface="Arial Narrow"/>
              </a:rPr>
              <a:t>User Requirements</a:t>
            </a:r>
            <a:endParaRPr b="1" sz="3200">
              <a:solidFill>
                <a:srgbClr val="F8F8F8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75" name="Google Shape;75;p1"/>
          <p:cNvSpPr txBox="1"/>
          <p:nvPr/>
        </p:nvSpPr>
        <p:spPr>
          <a:xfrm>
            <a:off x="658069" y="17442739"/>
            <a:ext cx="9561300" cy="85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71450" lIns="371450" spcFirstLastPara="1" rIns="371450" wrap="square" tIns="3714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Focus: </a:t>
            </a:r>
            <a:endParaRPr b="1" sz="2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Mobile text entry with only the right hand preferably on an iPhone, specifically regarding fixing typos, switching between numbers/letters, and switching languages.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Interpretation Themes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Users make many slips texting one handed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Keyboard layout hinders the user's ability to enter text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Users usually find some assistive keyboard technologies unhelpful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size and weight of the phone sometimes causes physical discomfort to the user to text with only one hand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Breakdowns Types:</a:t>
            </a:r>
            <a:endParaRPr b="1" sz="2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H</a:t>
            </a: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igh frequency of typos</a:t>
            </a:r>
            <a:endParaRPr sz="2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Inconvenient keyboard layout</a:t>
            </a:r>
            <a:endParaRPr sz="2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Failure of keyboard assistive features,</a:t>
            </a:r>
            <a:endParaRPr sz="2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Size of the mobile device</a:t>
            </a:r>
            <a:endParaRPr sz="2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lang="en-US" sz="2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Uncomfortable hand postures</a:t>
            </a:r>
            <a:endParaRPr b="1" sz="31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6" name="Google Shape;76;p1"/>
          <p:cNvSpPr txBox="1"/>
          <p:nvPr/>
        </p:nvSpPr>
        <p:spPr>
          <a:xfrm>
            <a:off x="996575" y="34341700"/>
            <a:ext cx="8906100" cy="50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Requirement 2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should not need to manually fix any results produced by the system’s keyboard assistive features (e.g., autocorrect) when entering text on their mobile device with one hand</a:t>
            </a:r>
            <a:endParaRPr b="1"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Requirement 3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should be able to remove any text entered on the mobile device using one hand without accidentally modifying any other characters or words they did not intend</a:t>
            </a:r>
            <a:endParaRPr b="1"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Requirement 4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should be able to interact with all keyboard elements using one hand without slips and without straining (overextending) their thumb (hand) or repositioning the mobile device</a:t>
            </a:r>
            <a:endParaRPr b="1"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Requirement 5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should be able to locate and enter emojis, punctuations, and numbers on the mobile device with one hand faster than their default (i.e., current or existing) method of entry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7" name="Google Shape;77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863600" y="28199244"/>
            <a:ext cx="9300624" cy="1100538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"/>
          <p:cNvSpPr txBox="1"/>
          <p:nvPr/>
        </p:nvSpPr>
        <p:spPr>
          <a:xfrm>
            <a:off x="10884075" y="27562600"/>
            <a:ext cx="92322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Functional Prototype</a:t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79" name="Google Shape;79;p1"/>
          <p:cNvSpPr txBox="1"/>
          <p:nvPr/>
        </p:nvSpPr>
        <p:spPr>
          <a:xfrm>
            <a:off x="20918150" y="6497000"/>
            <a:ext cx="9490200" cy="10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latin typeface="Times New Roman"/>
                <a:ea typeface="Times New Roman"/>
                <a:cs typeface="Times New Roman"/>
                <a:sym typeface="Times New Roman"/>
              </a:rPr>
              <a:t>Method</a:t>
            </a:r>
            <a:endParaRPr b="1"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Test our high-fidelity prototype against </a:t>
            </a:r>
            <a:r>
              <a:rPr i="1" lang="en-US" sz="2000">
                <a:latin typeface="Times New Roman"/>
                <a:ea typeface="Times New Roman"/>
                <a:cs typeface="Times New Roman"/>
                <a:sym typeface="Times New Roman"/>
              </a:rPr>
              <a:t>User Requirement 5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Independent Variable: Keyboard design (both implemented on Figma)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○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urrent keyboard (baseline)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keyboard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Dependent Variables: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○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Time for entering punctuation (s)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○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Time for entering emojis 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(s)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○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Time for entering numbers 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(s)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Within-subjects study design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Conducted 3 Paired Wilcoxon Tests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○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Set null hypothesis (H</a:t>
            </a:r>
            <a:r>
              <a:rPr baseline="-25000" lang="en-US" sz="2000"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) and alternative hypotheses (H</a:t>
            </a:r>
            <a:r>
              <a:rPr baseline="-25000" lang="en-US" sz="2000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■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e.g. H</a:t>
            </a:r>
            <a:r>
              <a:rPr baseline="-25000" lang="en-US" sz="1800"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for punctuation: There is </a:t>
            </a:r>
            <a:r>
              <a:rPr i="1" lang="en-US" sz="1800">
                <a:latin typeface="Times New Roman"/>
                <a:ea typeface="Times New Roman"/>
                <a:cs typeface="Times New Roman"/>
                <a:sym typeface="Times New Roman"/>
              </a:rPr>
              <a:t>no difference 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between the mean time to enter punctuation on our new keyboard and the mean time to enter punctuation on the original keyboard (while using one hand).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■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e.g. H</a:t>
            </a:r>
            <a:r>
              <a:rPr baseline="-25000" lang="en-US" sz="1800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for punctuation: The mean time to enter punctuation on our new keyboard is </a:t>
            </a:r>
            <a:r>
              <a:rPr i="1" lang="en-US" sz="1800">
                <a:latin typeface="Times New Roman"/>
                <a:ea typeface="Times New Roman"/>
                <a:cs typeface="Times New Roman"/>
                <a:sym typeface="Times New Roman"/>
              </a:rPr>
              <a:t>faster than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the mean time to enter punctuation on the original keyboard (while using one hand).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○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Draw the box plot for each pair of data (our design vs baseline)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○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Calculate </a:t>
            </a:r>
            <a:r>
              <a:rPr i="1" lang="en-US" sz="200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-US" sz="2000">
                <a:latin typeface="Times New Roman"/>
                <a:ea typeface="Times New Roman"/>
                <a:cs typeface="Times New Roman"/>
                <a:sym typeface="Times New Roman"/>
              </a:rPr>
              <a:t>p-value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, and draw conclusion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latin typeface="Times New Roman"/>
                <a:ea typeface="Times New Roman"/>
                <a:cs typeface="Times New Roman"/>
                <a:sym typeface="Times New Roman"/>
              </a:rPr>
              <a:t>Tasks/Procedures</a:t>
            </a:r>
            <a:endParaRPr b="1"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2 Sessions: Session 1 = Practice, Session 2 = Real (used for analysis)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For each session, participants entered one piece of text containing punctuation, emojis, and numbers, respectively, on both keyboard designs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Time for entering each piece of text was recorded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latin typeface="Times New Roman"/>
                <a:ea typeface="Times New Roman"/>
                <a:cs typeface="Times New Roman"/>
                <a:sym typeface="Times New Roman"/>
              </a:rPr>
              <a:t>Participants</a:t>
            </a:r>
            <a:endParaRPr b="1"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Performed the experiments on 15 participants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○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Demographics: Age 20-25, College Students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○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Habits: iPhone users, Right-handed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0" name="Google Shape;80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086679" y="17252373"/>
            <a:ext cx="4733925" cy="1020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944158" y="17613400"/>
            <a:ext cx="4218116" cy="2973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6247828" y="14947362"/>
            <a:ext cx="3868446" cy="240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247825" y="12398112"/>
            <a:ext cx="3868451" cy="2289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6468422" y="8726353"/>
            <a:ext cx="3427249" cy="2973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1091725" y="8691393"/>
            <a:ext cx="5031149" cy="3439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1031486" y="12620149"/>
            <a:ext cx="5091401" cy="35679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"/>
          <p:cNvCxnSpPr/>
          <p:nvPr/>
        </p:nvCxnSpPr>
        <p:spPr>
          <a:xfrm flipH="1">
            <a:off x="16055600" y="8418050"/>
            <a:ext cx="317100" cy="1328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"/>
          <p:cNvCxnSpPr/>
          <p:nvPr/>
        </p:nvCxnSpPr>
        <p:spPr>
          <a:xfrm flipH="1" rot="10800000">
            <a:off x="10734600" y="12044975"/>
            <a:ext cx="9581400" cy="3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"/>
          <p:cNvCxnSpPr/>
          <p:nvPr/>
        </p:nvCxnSpPr>
        <p:spPr>
          <a:xfrm>
            <a:off x="10734600" y="16503475"/>
            <a:ext cx="54381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"/>
          <p:cNvCxnSpPr/>
          <p:nvPr/>
        </p:nvCxnSpPr>
        <p:spPr>
          <a:xfrm flipH="1" rot="10800000">
            <a:off x="16221950" y="14700050"/>
            <a:ext cx="4094700" cy="5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"/>
          <p:cNvCxnSpPr/>
          <p:nvPr/>
        </p:nvCxnSpPr>
        <p:spPr>
          <a:xfrm flipH="1" rot="10800000">
            <a:off x="16143400" y="17459125"/>
            <a:ext cx="4173300" cy="4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"/>
          <p:cNvCxnSpPr/>
          <p:nvPr/>
        </p:nvCxnSpPr>
        <p:spPr>
          <a:xfrm flipH="1" rot="10800000">
            <a:off x="16041400" y="21664450"/>
            <a:ext cx="4281300" cy="2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"/>
          <p:cNvCxnSpPr/>
          <p:nvPr/>
        </p:nvCxnSpPr>
        <p:spPr>
          <a:xfrm flipH="1" rot="10800000">
            <a:off x="10742750" y="8343475"/>
            <a:ext cx="9549000" cy="20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4" name="Google Shape;94;p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4800100" y="21693849"/>
            <a:ext cx="5362175" cy="38220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"/>
          <p:cNvCxnSpPr/>
          <p:nvPr/>
        </p:nvCxnSpPr>
        <p:spPr>
          <a:xfrm rot="10800000">
            <a:off x="14800100" y="21693850"/>
            <a:ext cx="165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"/>
          <p:cNvSpPr txBox="1"/>
          <p:nvPr/>
        </p:nvSpPr>
        <p:spPr>
          <a:xfrm>
            <a:off x="11091725" y="16555675"/>
            <a:ext cx="40947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Paper Prototype</a:t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3462488" y="7362238"/>
            <a:ext cx="40947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Sketches and Storyboards</a:t>
            </a:r>
            <a:endParaRPr b="1" sz="2400">
              <a:solidFill>
                <a:schemeClr val="dk1"/>
              </a:solidFill>
            </a:endParaRPr>
          </a:p>
        </p:txBody>
      </p:sp>
      <p:pic>
        <p:nvPicPr>
          <p:cNvPr id="98" name="Google Shape;98;p1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0795962" y="17420951"/>
            <a:ext cx="6450125" cy="402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20909881" y="25497499"/>
            <a:ext cx="6222293" cy="382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20832311" y="21459363"/>
            <a:ext cx="6377428" cy="382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"/>
          <p:cNvSpPr txBox="1"/>
          <p:nvPr/>
        </p:nvSpPr>
        <p:spPr>
          <a:xfrm>
            <a:off x="27450850" y="17703275"/>
            <a:ext cx="2883600" cy="24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p-value</a:t>
            </a:r>
            <a:r>
              <a:rPr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0.0056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Reject Null Hypothesis</a:t>
            </a:r>
            <a:endParaRPr b="1"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significantly faster to enter punctuation on our keyboard than on the existing keyboard, while using one hand.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" name="Google Shape;102;p1"/>
          <p:cNvSpPr txBox="1"/>
          <p:nvPr/>
        </p:nvSpPr>
        <p:spPr>
          <a:xfrm>
            <a:off x="27450775" y="21736138"/>
            <a:ext cx="2709900" cy="25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i="1"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-value</a:t>
            </a:r>
            <a:r>
              <a:rPr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0.0285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Reject Null Hypothesis</a:t>
            </a:r>
            <a:endParaRPr b="1"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significantly faster to enter emojis on our keyboard than on the existing keyboard, while using one hand.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27450775" y="25517950"/>
            <a:ext cx="2883600" cy="31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i="1"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-value</a:t>
            </a:r>
            <a:r>
              <a:rPr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0.2610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Fail to Reject Null Hypothesis</a:t>
            </a:r>
            <a:endParaRPr b="1"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</a:t>
            </a:r>
            <a:r>
              <a:rPr i="1"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inconclusive evidence</a:t>
            </a:r>
            <a:r>
              <a:rPr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say that it is faster to enter numbers on our keyboard than on the existing keyboard, while using one hand.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4" name="Google Shape;104;p1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2627613" y="26121544"/>
            <a:ext cx="5644025" cy="737645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"/>
          <p:cNvSpPr txBox="1"/>
          <p:nvPr/>
        </p:nvSpPr>
        <p:spPr>
          <a:xfrm>
            <a:off x="20792175" y="33762775"/>
            <a:ext cx="95613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Work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1" marL="45289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mes New Roman"/>
              <a:buChar char="❑"/>
            </a:pPr>
            <a:r>
              <a:rPr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Revise our design for the numbers keyboard 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1" marL="45289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mes New Roman"/>
              <a:buChar char="❑"/>
            </a:pPr>
            <a:r>
              <a:rPr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Implement more functional features based on user requirements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90500" lvl="1" marL="45289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mes New Roman"/>
              <a:buChar char="❑"/>
            </a:pPr>
            <a:r>
              <a:rPr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Create the shifted keyboard for left handed users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Custom Design 1">
      <a:dk1>
        <a:srgbClr val="000000"/>
      </a:dk1>
      <a:lt1>
        <a:srgbClr val="AABAC9"/>
      </a:lt1>
      <a:dk2>
        <a:srgbClr val="000000"/>
      </a:dk2>
      <a:lt2>
        <a:srgbClr val="808080"/>
      </a:lt2>
      <a:accent1>
        <a:srgbClr val="D7D7D7"/>
      </a:accent1>
      <a:accent2>
        <a:srgbClr val="003466"/>
      </a:accent2>
      <a:accent3>
        <a:srgbClr val="D2D9E1"/>
      </a:accent3>
      <a:accent4>
        <a:srgbClr val="000000"/>
      </a:accent4>
      <a:accent5>
        <a:srgbClr val="E8E8E8"/>
      </a:accent5>
      <a:accent6>
        <a:srgbClr val="002E5C"/>
      </a:accent6>
      <a:hlink>
        <a:srgbClr val="008000"/>
      </a:hlink>
      <a:folHlink>
        <a:srgbClr val="8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2010-11-01T15:41:43Z</dcterms:created>
  <dc:creator>A. Kotoulas</dc:creator>
</cp:coreProperties>
</file>